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5"/>
  </p:notesMasterIdLst>
  <p:handoutMasterIdLst>
    <p:handoutMasterId r:id="rId26"/>
  </p:handoutMasterIdLst>
  <p:sldIdLst>
    <p:sldId id="256" r:id="rId3"/>
    <p:sldId id="257" r:id="rId4"/>
    <p:sldId id="258" r:id="rId5"/>
    <p:sldId id="263" r:id="rId6"/>
    <p:sldId id="259" r:id="rId7"/>
    <p:sldId id="265" r:id="rId8"/>
    <p:sldId id="267" r:id="rId9"/>
    <p:sldId id="266" r:id="rId10"/>
    <p:sldId id="260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61" r:id="rId21"/>
    <p:sldId id="279" r:id="rId22"/>
    <p:sldId id="264" r:id="rId23"/>
    <p:sldId id="278" r:id="rId24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C85CF569-C525-4F28-BF87-BAB26C41D153}">
          <p14:sldIdLst>
            <p14:sldId id="256"/>
            <p14:sldId id="257"/>
            <p14:sldId id="258"/>
            <p14:sldId id="263"/>
            <p14:sldId id="259"/>
            <p14:sldId id="265"/>
            <p14:sldId id="267"/>
            <p14:sldId id="266"/>
            <p14:sldId id="260"/>
            <p14:sldId id="268"/>
            <p14:sldId id="269"/>
            <p14:sldId id="270"/>
            <p14:sldId id="271"/>
            <p14:sldId id="272"/>
            <p14:sldId id="273"/>
            <p14:sldId id="275"/>
            <p14:sldId id="276"/>
            <p14:sldId id="277"/>
            <p14:sldId id="261"/>
            <p14:sldId id="279"/>
            <p14:sldId id="264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6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57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07T00:39:25.568" idx="5">
    <p:pos x="6397" y="732"/>
    <p:text>0,25% dos dados removidos por serem considerados distúrbios</p:text>
    <p:extLst>
      <p:ext uri="{C676402C-5697-4E1C-873F-D02D1690AC5C}">
        <p15:threadingInfo xmlns:p15="http://schemas.microsoft.com/office/powerpoint/2012/main" timeZoneBias="180"/>
      </p:ext>
    </p:extLst>
  </p:cm>
  <p:cm authorId="1" dt="2019-05-07T17:35:22.494" idx="6">
    <p:pos x="6390" y="921"/>
    <p:text>GY-NEO6MV2: precisao do fabricante de 5m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05T08:02:16.097" idx="1">
    <p:pos x="6371" y="934"/>
    <p:text>2 módulos GPS
1985 dados de cada
Citar que o gráfico de saída se aproxima muito a uma reta, mostrando que a rede neural foi capaz de aprender com os dados.</p:text>
    <p:extLst>
      <p:ext uri="{C676402C-5697-4E1C-873F-D02D1690AC5C}">
        <p15:threadingInfo xmlns:p15="http://schemas.microsoft.com/office/powerpoint/2012/main" timeZoneBias="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9DEF8-47A8-4D08-8F6D-7645E90F6BC8}" type="datetimeFigureOut">
              <a:rPr lang="pt-BR" smtClean="0"/>
              <a:t>11/06/2019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24A29-0CFB-4056-B4F7-0A9A27A6A5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74410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8F2F2-8EAA-4795-BD9F-EECFE947DB01}" type="datetimeFigureOut">
              <a:rPr lang="pt-BR" smtClean="0"/>
              <a:t>11/06/2019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E6E6C-7880-47CC-9328-4887FE8E62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38458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82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5406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11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8068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0331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2920" y="301320"/>
            <a:ext cx="907200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s-AR" sz="6000" b="0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2920" y="1828800"/>
            <a:ext cx="909900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2920" y="4646880"/>
            <a:ext cx="909900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2920" y="301320"/>
            <a:ext cx="907200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s-AR" sz="6000" b="0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2920" y="1828800"/>
            <a:ext cx="444024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65640" y="1828800"/>
            <a:ext cx="444024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65640" y="4646880"/>
            <a:ext cx="444024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2920" y="4646880"/>
            <a:ext cx="444024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2920" y="301320"/>
            <a:ext cx="907200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s-AR" sz="6000" b="0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2920" y="1828800"/>
            <a:ext cx="292968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9480" y="1828800"/>
            <a:ext cx="292968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56040" y="1828800"/>
            <a:ext cx="292968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656040" y="4646880"/>
            <a:ext cx="292968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9480" y="4646880"/>
            <a:ext cx="292968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502920" y="4646880"/>
            <a:ext cx="292968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2920" y="301320"/>
            <a:ext cx="907200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s-AR" sz="6000" b="0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2920" y="1828800"/>
            <a:ext cx="9099000" cy="539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000" b="1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2920" y="301320"/>
            <a:ext cx="907200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s-AR" sz="6000" b="0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2920" y="1828800"/>
            <a:ext cx="909900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2920" y="301320"/>
            <a:ext cx="907200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s-AR" sz="6000" b="0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2920" y="1828800"/>
            <a:ext cx="444024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65640" y="1828800"/>
            <a:ext cx="444024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2920" y="301320"/>
            <a:ext cx="907200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s-AR" sz="6000" b="0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2920" y="301320"/>
            <a:ext cx="907200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000" b="1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2920" y="301320"/>
            <a:ext cx="907200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s-AR" sz="6000" b="0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2920" y="1828800"/>
            <a:ext cx="444024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02920" y="4646880"/>
            <a:ext cx="444024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65640" y="1828800"/>
            <a:ext cx="444024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2920" y="301320"/>
            <a:ext cx="907200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s-AR" sz="6000" b="0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2920" y="1828800"/>
            <a:ext cx="9099000" cy="539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000" b="1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2920" y="301320"/>
            <a:ext cx="907200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s-AR" sz="6000" b="0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2920" y="1828800"/>
            <a:ext cx="444024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65640" y="1828800"/>
            <a:ext cx="444024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65640" y="4646880"/>
            <a:ext cx="444024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2920" y="301320"/>
            <a:ext cx="907200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s-AR" sz="6000" b="0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2920" y="1828800"/>
            <a:ext cx="444024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65640" y="1828800"/>
            <a:ext cx="444024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2920" y="4646880"/>
            <a:ext cx="909900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2920" y="301320"/>
            <a:ext cx="907200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s-AR" sz="6000" b="0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2920" y="1828800"/>
            <a:ext cx="909900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2920" y="4646880"/>
            <a:ext cx="909900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2920" y="301320"/>
            <a:ext cx="907200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s-AR" sz="6000" b="0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2920" y="1828800"/>
            <a:ext cx="444024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65640" y="1828800"/>
            <a:ext cx="444024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165640" y="4646880"/>
            <a:ext cx="444024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02920" y="4646880"/>
            <a:ext cx="444024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2920" y="301320"/>
            <a:ext cx="907200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s-AR" sz="6000" b="0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2920" y="1828800"/>
            <a:ext cx="292968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579480" y="1828800"/>
            <a:ext cx="292968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656040" y="1828800"/>
            <a:ext cx="292968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656040" y="4646880"/>
            <a:ext cx="292968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579480" y="4646880"/>
            <a:ext cx="292968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02920" y="4646880"/>
            <a:ext cx="292968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2920" y="301320"/>
            <a:ext cx="907200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s-AR" sz="6000" b="0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2920" y="1828800"/>
            <a:ext cx="909900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2920" y="301320"/>
            <a:ext cx="907200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s-AR" sz="6000" b="0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2920" y="1828800"/>
            <a:ext cx="444024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65640" y="1828800"/>
            <a:ext cx="444024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2920" y="301320"/>
            <a:ext cx="907200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s-AR" sz="6000" b="0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2920" y="301320"/>
            <a:ext cx="907200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000" b="1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2920" y="301320"/>
            <a:ext cx="907200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s-AR" sz="6000" b="0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2920" y="1828800"/>
            <a:ext cx="444024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2920" y="4646880"/>
            <a:ext cx="444024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65640" y="1828800"/>
            <a:ext cx="444024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2920" y="301320"/>
            <a:ext cx="907200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s-AR" sz="6000" b="0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2920" y="1828800"/>
            <a:ext cx="444024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65640" y="1828800"/>
            <a:ext cx="444024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65640" y="4646880"/>
            <a:ext cx="444024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2920" y="301320"/>
            <a:ext cx="907200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s-AR" sz="6000" b="0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2920" y="1828800"/>
            <a:ext cx="444024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65640" y="1828800"/>
            <a:ext cx="444024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2920" y="4646880"/>
            <a:ext cx="909900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/>
          </p:nvPr>
        </p:nvSpPr>
        <p:spPr>
          <a:xfrm>
            <a:off x="473040" y="6887160"/>
            <a:ext cx="2348280" cy="521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AR" sz="2400" b="0" strike="noStrike" spc="-1">
                <a:solidFill>
                  <a:srgbClr val="DBF5F9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&lt;data/hora&gt;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/>
          </p:nvPr>
        </p:nvSpPr>
        <p:spPr>
          <a:xfrm>
            <a:off x="3416040" y="6887160"/>
            <a:ext cx="3194640" cy="52164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s-AR" sz="2400" b="0" strike="noStrike" spc="-1">
                <a:solidFill>
                  <a:srgbClr val="DBF5F9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&lt;rodapé&gt;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7196040" y="6887160"/>
            <a:ext cx="2348280" cy="5216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93D917AB-A563-4547-B8A5-47607A13BACB}" type="slidenum">
              <a:rPr lang="es-AR" sz="2400" b="0" strike="noStrike" spc="-1">
                <a:solidFill>
                  <a:srgbClr val="DBF5F9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‹nº›</a:t>
            </a:fld>
            <a:endParaRPr lang="es-AR" sz="2400" b="0" strike="noStrike" spc="-1">
              <a:solidFill>
                <a:srgbClr val="DBF5F9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60800" y="301320"/>
            <a:ext cx="9071640" cy="445356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r>
              <a:rPr lang="es-AR" sz="8000" b="0" strike="noStrike" spc="-1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Clique para editar o formato do texto do título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64400" y="5216400"/>
            <a:ext cx="9064440" cy="1550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23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DBF5F9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Clique para editar o formato do texto da estrutura de tópicos</a:t>
            </a:r>
          </a:p>
          <a:p>
            <a:pPr marL="864000" lvl="1" indent="-324000">
              <a:spcAft>
                <a:spcPts val="1123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lang="es-AR" sz="2200" b="0" strike="noStrike" spc="-1">
                <a:solidFill>
                  <a:srgbClr val="DBF5F9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2.º nível da estrutura de tópicos</a:t>
            </a:r>
          </a:p>
          <a:p>
            <a:pPr marL="1296000" lvl="2" indent="-288000">
              <a:spcAft>
                <a:spcPts val="85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solidFill>
                  <a:srgbClr val="DBF5F9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3.º nível da estrutura de tópicos</a:t>
            </a:r>
          </a:p>
          <a:p>
            <a:pPr marL="1728000" lvl="3" indent="-216000">
              <a:spcAft>
                <a:spcPts val="567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DBF5F9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4.º nível da estrutura de tópicos</a:t>
            </a:r>
          </a:p>
          <a:p>
            <a:pPr marL="2160000" lvl="4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DBF5F9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5.º nível da estrutura de tópicos</a:t>
            </a:r>
          </a:p>
          <a:p>
            <a:pPr marL="2592000" lvl="5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DBF5F9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6.º nível da estrutura de tópicos</a:t>
            </a:r>
          </a:p>
          <a:p>
            <a:pPr marL="3024000" lvl="6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DBF5F9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2920" y="121320"/>
            <a:ext cx="9072000" cy="126216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r>
              <a:rPr lang="es-AR" sz="6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Clique para editar o formato do texto do título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2920" y="1920240"/>
            <a:ext cx="9021960" cy="4663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s-A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Pulse para editar el formato de esquema del texto</a:t>
            </a:r>
          </a:p>
          <a:p>
            <a:pPr marL="864000" lvl="1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lang="es-A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Segundo nivel del esquema</a:t>
            </a:r>
          </a:p>
          <a:p>
            <a:pPr marL="1296000" lvl="2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Tercer nivel del esquema</a:t>
            </a:r>
          </a:p>
          <a:p>
            <a:pPr marL="1728000" lvl="3" indent="-216000">
              <a:spcAft>
                <a:spcPts val="567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lang="es-A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Cuarto nivel del esquema</a:t>
            </a:r>
          </a:p>
          <a:p>
            <a:pPr marL="2160000" lvl="4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Quinto nivel del esquema</a:t>
            </a:r>
          </a:p>
          <a:p>
            <a:pPr marL="2592000" lvl="5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Sexto nivel del esquema</a:t>
            </a:r>
          </a:p>
          <a:p>
            <a:pPr marL="3024000" lvl="6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Séptimo nivel del esquema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502920" y="6887160"/>
            <a:ext cx="2348280" cy="521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AR" sz="2400" b="0" strike="noStrike" spc="-1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&lt;data/hora&gt;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446280" y="6887160"/>
            <a:ext cx="3195000" cy="52164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s-AR" sz="2400" b="0" strike="noStrike" spc="-1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&lt;rodapé&gt;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7226280" y="6887160"/>
            <a:ext cx="2348280" cy="5216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A9604E14-3FAA-4617-9130-EB3E0E651BDA}" type="slidenum">
              <a:rPr lang="es-AR" sz="2400" b="0" strike="noStrike" spc="-1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‹nº›</a:t>
            </a:fld>
            <a:endParaRPr lang="es-AR" sz="2400" b="0" strike="noStrike" spc="-1">
              <a:solidFill>
                <a:srgbClr val="484848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Relationship Id="rId9" Type="http://schemas.openxmlformats.org/officeDocument/2006/relationships/comments" Target="../comments/commen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5.xml"/><Relationship Id="rId5" Type="http://schemas.openxmlformats.org/officeDocument/2006/relationships/comments" Target="../comments/commen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460800" y="301320"/>
            <a:ext cx="9071640" cy="4453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endParaRPr lang="es-AR" sz="8000" b="0" strike="noStrike" spc="-1">
              <a:solidFill>
                <a:srgbClr val="04617B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464400" y="5216400"/>
            <a:ext cx="9064440" cy="1550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pt-BR" sz="3600" b="1" strike="noStrike" spc="-1" dirty="0" smtClean="0">
                <a:solidFill>
                  <a:srgbClr val="DBF5F9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ESTUDO DE VEÍCULO AUTÔNOMO- SISTEMA DE NAVEGAÇÃO PARA VEÍCULOS AGRÍCOLAS</a:t>
            </a:r>
            <a:endParaRPr lang="es-AR" sz="3600" b="1" strike="noStrike" spc="-1" dirty="0">
              <a:solidFill>
                <a:srgbClr val="DBF5F9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pic>
        <p:nvPicPr>
          <p:cNvPr id="126" name="Imagem 125"/>
          <p:cNvPicPr/>
          <p:nvPr/>
        </p:nvPicPr>
        <p:blipFill>
          <a:blip r:embed="rId3"/>
          <a:stretch/>
        </p:blipFill>
        <p:spPr>
          <a:xfrm>
            <a:off x="2758140" y="301320"/>
            <a:ext cx="4476960" cy="4476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2920" y="121320"/>
            <a:ext cx="9072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pt-BR" sz="6000" b="0" strike="noStrike" spc="-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Visão</a:t>
            </a:r>
            <a:endParaRPr lang="es-AR" sz="6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186" y="1719438"/>
            <a:ext cx="2395597" cy="5383833"/>
          </a:xfrm>
          <a:prstGeom prst="rect">
            <a:avLst/>
          </a:prstGeom>
        </p:spPr>
      </p:pic>
      <p:sp>
        <p:nvSpPr>
          <p:cNvPr id="40" name="CaixaDeTexto 39"/>
          <p:cNvSpPr txBox="1"/>
          <p:nvPr/>
        </p:nvSpPr>
        <p:spPr>
          <a:xfrm>
            <a:off x="814007" y="2588447"/>
            <a:ext cx="3611685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10 64bits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Intel Core i7-3610QM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 Gb de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Placa de vídeo Nvidia Geforce GTX 670M (3 Gb GDDR5)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814007" y="5024097"/>
            <a:ext cx="3611685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2017 (C#)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Biblioteca Aforge.CV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</a:p>
        </p:txBody>
      </p:sp>
    </p:spTree>
    <p:extLst>
      <p:ext uri="{BB962C8B-B14F-4D97-AF65-F5344CB8AC3E}">
        <p14:creationId xmlns:p14="http://schemas.microsoft.com/office/powerpoint/2010/main" val="321550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2920" y="121320"/>
            <a:ext cx="9072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pt-BR" sz="6000" b="0" strike="noStrike" spc="-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Visão</a:t>
            </a:r>
            <a:endParaRPr lang="es-AR" sz="6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pic>
        <p:nvPicPr>
          <p:cNvPr id="6" name="Imagem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96" y="1876253"/>
            <a:ext cx="2762885" cy="2072640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3654837" y="1877840"/>
            <a:ext cx="2752090" cy="2069465"/>
          </a:xfrm>
          <a:prstGeom prst="rect">
            <a:avLst/>
          </a:prstGeom>
        </p:spPr>
      </p:pic>
      <p:pic>
        <p:nvPicPr>
          <p:cNvPr id="8" name="Imagem 7"/>
          <p:cNvPicPr/>
          <p:nvPr/>
        </p:nvPicPr>
        <p:blipFill>
          <a:blip r:embed="rId4"/>
          <a:stretch>
            <a:fillRect/>
          </a:stretch>
        </p:blipFill>
        <p:spPr>
          <a:xfrm>
            <a:off x="6909083" y="1864822"/>
            <a:ext cx="2796540" cy="2095500"/>
          </a:xfrm>
          <a:prstGeom prst="rect">
            <a:avLst/>
          </a:prstGeom>
        </p:spPr>
      </p:pic>
      <p:pic>
        <p:nvPicPr>
          <p:cNvPr id="9" name="Imagem 8"/>
          <p:cNvPicPr/>
          <p:nvPr/>
        </p:nvPicPr>
        <p:blipFill>
          <a:blip r:embed="rId5"/>
          <a:stretch>
            <a:fillRect/>
          </a:stretch>
        </p:blipFill>
        <p:spPr>
          <a:xfrm>
            <a:off x="1610983" y="4642433"/>
            <a:ext cx="2727960" cy="2064385"/>
          </a:xfrm>
          <a:prstGeom prst="rect">
            <a:avLst/>
          </a:prstGeom>
        </p:spPr>
      </p:pic>
      <p:pic>
        <p:nvPicPr>
          <p:cNvPr id="10" name="Imagem 9"/>
          <p:cNvPicPr/>
          <p:nvPr/>
        </p:nvPicPr>
        <p:blipFill rotWithShape="1">
          <a:blip r:embed="rId6"/>
          <a:srcRect l="17662" r="520" b="9050"/>
          <a:stretch/>
        </p:blipFill>
        <p:spPr bwMode="auto">
          <a:xfrm>
            <a:off x="5533405" y="4642433"/>
            <a:ext cx="3147284" cy="2064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362038" y="3961707"/>
            <a:ext cx="2818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Imagem original (320 x 240 px)</a:t>
            </a:r>
            <a:endParaRPr lang="pt-B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066515" y="3939515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Imagem normalizada</a:t>
            </a:r>
            <a:endParaRPr lang="pt-B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402105" y="3962823"/>
            <a:ext cx="181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Filtro </a:t>
            </a:r>
            <a:r>
              <a:rPr lang="pt-BR" sz="16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Excess Green</a:t>
            </a:r>
            <a:endParaRPr lang="pt-B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248097" y="6711514"/>
            <a:ext cx="1453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Otsu Threshold</a:t>
            </a:r>
            <a:endParaRPr lang="pt-BR"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380181" y="6706818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Retas e decisão</a:t>
            </a:r>
            <a:endParaRPr lang="pt-B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47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2920" y="121320"/>
            <a:ext cx="9072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pt-BR" sz="6000" b="0" strike="noStrike" spc="-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Visão</a:t>
            </a:r>
            <a:endParaRPr lang="es-AR" sz="6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pic>
        <p:nvPicPr>
          <p:cNvPr id="7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3052502" y="1719237"/>
            <a:ext cx="3972836" cy="2701934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18542" y="1719237"/>
            <a:ext cx="1620957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Normalização</a:t>
            </a:r>
            <a:endParaRPr lang="pt-B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756928"/>
            <a:ext cx="3324225" cy="2247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4221828" y="5572204"/>
                <a:ext cx="4955203" cy="61734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pt-BR" i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pt-BR" i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828" y="5572204"/>
                <a:ext cx="4955203" cy="6173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8852965" y="628586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50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/>
          <p:nvPr/>
        </p:nvPicPr>
        <p:blipFill>
          <a:blip r:embed="rId2"/>
          <a:stretch>
            <a:fillRect/>
          </a:stretch>
        </p:blipFill>
        <p:spPr>
          <a:xfrm>
            <a:off x="3052502" y="1719237"/>
            <a:ext cx="3972836" cy="2701934"/>
          </a:xfrm>
          <a:prstGeom prst="rect">
            <a:avLst/>
          </a:prstGeom>
        </p:spPr>
      </p:pic>
      <p:sp>
        <p:nvSpPr>
          <p:cNvPr id="133" name="TextShape 1"/>
          <p:cNvSpPr txBox="1"/>
          <p:nvPr/>
        </p:nvSpPr>
        <p:spPr>
          <a:xfrm>
            <a:off x="502920" y="121320"/>
            <a:ext cx="9072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pt-BR" sz="6000" b="0" strike="noStrike" spc="-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Visão</a:t>
            </a:r>
            <a:endParaRPr lang="es-AR" sz="6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18542" y="1719237"/>
            <a:ext cx="157780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0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Excess Green</a:t>
            </a:r>
            <a:endParaRPr lang="pt-BR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7025338" y="5329703"/>
                <a:ext cx="2042739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𝐸𝑥𝐺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338" y="5329703"/>
                <a:ext cx="2042739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/>
          <a:srcRect r="35937"/>
          <a:stretch/>
        </p:blipFill>
        <p:spPr>
          <a:xfrm>
            <a:off x="1096809" y="5047461"/>
            <a:ext cx="4909842" cy="1560729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446358" y="558035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Ex:</a:t>
            </a:r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1096809" y="5827825"/>
            <a:ext cx="1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mtClean="0">
                <a:solidFill>
                  <a:schemeClr val="accent1"/>
                </a:solidFill>
              </a:rPr>
              <a:t>R  G   B    </a:t>
            </a:r>
            <a:r>
              <a:rPr lang="el-GR" smtClean="0">
                <a:solidFill>
                  <a:schemeClr val="accent1"/>
                </a:solidFill>
              </a:rPr>
              <a:t>α</a:t>
            </a:r>
            <a:r>
              <a:rPr lang="en-US" smtClean="0">
                <a:solidFill>
                  <a:schemeClr val="accent1"/>
                </a:solidFill>
              </a:rPr>
              <a:t>   w</a:t>
            </a:r>
            <a:r>
              <a:rPr lang="pt-BR" smtClean="0">
                <a:solidFill>
                  <a:schemeClr val="accent1"/>
                </a:solidFill>
              </a:rPr>
              <a:t> </a:t>
            </a:r>
            <a:endParaRPr lang="pt-BR">
              <a:solidFill>
                <a:schemeClr val="accent1"/>
              </a:solidFill>
            </a:endParaRPr>
          </a:p>
        </p:txBody>
      </p:sp>
      <p:sp>
        <p:nvSpPr>
          <p:cNvPr id="16" name="Chave direita 15"/>
          <p:cNvSpPr/>
          <p:nvPr/>
        </p:nvSpPr>
        <p:spPr>
          <a:xfrm rot="5400000">
            <a:off x="3704848" y="5920147"/>
            <a:ext cx="153138" cy="1373775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3464663" y="663284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solidFill>
                  <a:schemeClr val="accent1"/>
                </a:solidFill>
              </a:rPr>
              <a:t>ExG</a:t>
            </a:r>
            <a:endParaRPr lang="pt-BR">
              <a:solidFill>
                <a:schemeClr val="accent1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8739843" y="576502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17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/>
          <p:nvPr/>
        </p:nvPicPr>
        <p:blipFill>
          <a:blip r:embed="rId2"/>
          <a:stretch>
            <a:fillRect/>
          </a:stretch>
        </p:blipFill>
        <p:spPr>
          <a:xfrm>
            <a:off x="3052502" y="1719237"/>
            <a:ext cx="3972836" cy="2701934"/>
          </a:xfrm>
          <a:prstGeom prst="rect">
            <a:avLst/>
          </a:prstGeom>
        </p:spPr>
      </p:pic>
      <p:sp>
        <p:nvSpPr>
          <p:cNvPr id="133" name="TextShape 1"/>
          <p:cNvSpPr txBox="1"/>
          <p:nvPr/>
        </p:nvSpPr>
        <p:spPr>
          <a:xfrm>
            <a:off x="502920" y="121320"/>
            <a:ext cx="9072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pt-BR" sz="6000" b="0" strike="noStrike" spc="-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Visão</a:t>
            </a:r>
            <a:endParaRPr lang="es-AR" sz="6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18542" y="1719237"/>
            <a:ext cx="176214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0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Otsu Threshold</a:t>
            </a:r>
            <a:endParaRPr lang="pt-BR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02920" y="5331963"/>
            <a:ext cx="5205271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mtClean="0"/>
              <a:t>Conceito: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mtClean="0"/>
              <a:t>Threshold =  “limiar”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mtClean="0"/>
              <a:t>Iterar por todos valores possíveis de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mtClean="0"/>
              <a:t>Busca maximizar a variância interclasse.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mtClean="0"/>
              <a:t>Atribui peso para cada classe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6059652" y="5221501"/>
                <a:ext cx="3743461" cy="466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652" y="5221501"/>
                <a:ext cx="3743461" cy="466025"/>
              </a:xfrm>
              <a:prstGeom prst="rect">
                <a:avLst/>
              </a:prstGeom>
              <a:blipFill rotWithShape="0"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6059652" y="6054678"/>
                <a:ext cx="2453428" cy="466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652" y="6054678"/>
                <a:ext cx="2453428" cy="466025"/>
              </a:xfrm>
              <a:prstGeom prst="rect">
                <a:avLst/>
              </a:prstGeom>
              <a:blipFill rotWithShape="0">
                <a:blip r:embed="rId4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/>
          <p:cNvSpPr txBox="1"/>
          <p:nvPr/>
        </p:nvSpPr>
        <p:spPr>
          <a:xfrm>
            <a:off x="9120950" y="653229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[8]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68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/>
          <p:nvPr/>
        </p:nvPicPr>
        <p:blipFill rotWithShape="1">
          <a:blip r:embed="rId2"/>
          <a:srcRect l="17662" r="520" b="9050"/>
          <a:stretch/>
        </p:blipFill>
        <p:spPr bwMode="auto">
          <a:xfrm>
            <a:off x="3052502" y="1724759"/>
            <a:ext cx="3972836" cy="26964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3" name="TextShape 1"/>
          <p:cNvSpPr txBox="1"/>
          <p:nvPr/>
        </p:nvSpPr>
        <p:spPr>
          <a:xfrm>
            <a:off x="502920" y="121320"/>
            <a:ext cx="9072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pt-BR" sz="6000" b="0" strike="noStrike" spc="-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Visão</a:t>
            </a:r>
            <a:endParaRPr lang="es-AR" sz="6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18542" y="1719237"/>
            <a:ext cx="1933543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Retas e resultado</a:t>
            </a:r>
            <a:endParaRPr lang="pt-B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42750" y="5222450"/>
            <a:ext cx="330731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mtClean="0"/>
              <a:t>Região de Interesse (blobs)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mtClean="0"/>
              <a:t>Mínimos Quadrados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mtClean="0"/>
              <a:t>Pontos médios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mtClean="0"/>
              <a:t>Comparação</a:t>
            </a:r>
            <a:endParaRPr lang="pt-BR"/>
          </a:p>
        </p:txBody>
      </p:sp>
      <p:pic>
        <p:nvPicPr>
          <p:cNvPr id="10" name="Imagem 9"/>
          <p:cNvPicPr/>
          <p:nvPr/>
        </p:nvPicPr>
        <p:blipFill>
          <a:blip r:embed="rId3"/>
          <a:stretch>
            <a:fillRect/>
          </a:stretch>
        </p:blipFill>
        <p:spPr>
          <a:xfrm>
            <a:off x="5236781" y="4950124"/>
            <a:ext cx="3886835" cy="174498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850347" y="669341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Ex: Mínimos Quadrados</a:t>
            </a:r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8669645" y="669341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[12]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6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2920" y="121320"/>
            <a:ext cx="9072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pt-BR" sz="6000" spc="-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GPS</a:t>
            </a:r>
            <a:endParaRPr lang="es-AR" sz="6000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827991" y="2911701"/>
            <a:ext cx="1409699" cy="929639"/>
            <a:chOff x="0" y="573095"/>
            <a:chExt cx="1409699" cy="929639"/>
          </a:xfrm>
        </p:grpSpPr>
        <p:pic>
          <p:nvPicPr>
            <p:cNvPr id="33" name="Imagem 3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58" t="-45" r="32879" b="29288"/>
            <a:stretch/>
          </p:blipFill>
          <p:spPr>
            <a:xfrm>
              <a:off x="0" y="573095"/>
              <a:ext cx="1409699" cy="929639"/>
            </a:xfrm>
            <a:prstGeom prst="rect">
              <a:avLst/>
            </a:prstGeom>
          </p:spPr>
        </p:pic>
        <p:sp>
          <p:nvSpPr>
            <p:cNvPr id="34" name="CaixaDeTexto 2"/>
            <p:cNvSpPr txBox="1"/>
            <p:nvPr/>
          </p:nvSpPr>
          <p:spPr>
            <a:xfrm>
              <a:off x="138984" y="573095"/>
              <a:ext cx="447088" cy="23154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b="1">
                  <a:solidFill>
                    <a:prstClr val="black"/>
                  </a:solidFill>
                </a:rPr>
                <a:t>GPS 1</a:t>
              </a:r>
            </a:p>
          </p:txBody>
        </p:sp>
        <p:sp>
          <p:nvSpPr>
            <p:cNvPr id="35" name="CaixaDeTexto 3"/>
            <p:cNvSpPr txBox="1"/>
            <p:nvPr/>
          </p:nvSpPr>
          <p:spPr>
            <a:xfrm>
              <a:off x="827287" y="579764"/>
              <a:ext cx="447088" cy="23154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b="1">
                  <a:solidFill>
                    <a:prstClr val="black"/>
                  </a:solidFill>
                </a:rPr>
                <a:t>GPS 2</a:t>
              </a:r>
            </a:p>
          </p:txBody>
        </p:sp>
      </p:grpSp>
      <p:pic>
        <p:nvPicPr>
          <p:cNvPr id="21" name="Imagem 20" descr="Resultado de imagem para arduin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370" y="3132680"/>
            <a:ext cx="723900" cy="49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Resultado de imagem para exc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10" y="3117440"/>
            <a:ext cx="518160" cy="50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 descr="Resultado de imagem para matlab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5" b="20072"/>
          <a:stretch/>
        </p:blipFill>
        <p:spPr bwMode="auto">
          <a:xfrm>
            <a:off x="4836110" y="3125060"/>
            <a:ext cx="1632574" cy="5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de seta reta 24"/>
          <p:cNvCxnSpPr/>
          <p:nvPr/>
        </p:nvCxnSpPr>
        <p:spPr>
          <a:xfrm>
            <a:off x="4508450" y="3376520"/>
            <a:ext cx="25146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>
            <a:off x="6544749" y="3384140"/>
            <a:ext cx="25146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>
            <a:off x="2344370" y="3376520"/>
            <a:ext cx="25146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3555950" y="3368900"/>
            <a:ext cx="25146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 flipV="1">
            <a:off x="4523690" y="2934560"/>
            <a:ext cx="190500" cy="14478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o 29"/>
          <p:cNvGrpSpPr/>
          <p:nvPr/>
        </p:nvGrpSpPr>
        <p:grpSpPr>
          <a:xfrm>
            <a:off x="7000190" y="2877410"/>
            <a:ext cx="2316480" cy="998220"/>
            <a:chOff x="6105378" y="557854"/>
            <a:chExt cx="2316480" cy="998220"/>
          </a:xfrm>
        </p:grpSpPr>
        <p:pic>
          <p:nvPicPr>
            <p:cNvPr id="31" name="Imagem 30" descr="Resultado de imagem para matlab neural time series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6" t="5685" r="47634" b="86445"/>
            <a:stretch/>
          </p:blipFill>
          <p:spPr bwMode="auto">
            <a:xfrm>
              <a:off x="6105378" y="557854"/>
              <a:ext cx="231648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Imagem 31" descr="Resultado de imagem para matlab neural time series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80" t="38476" r="2482" b="40973"/>
            <a:stretch/>
          </p:blipFill>
          <p:spPr bwMode="auto">
            <a:xfrm>
              <a:off x="6181578" y="839794"/>
              <a:ext cx="2171700" cy="716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Imagem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605" y="1665142"/>
            <a:ext cx="1956062" cy="1201174"/>
          </a:xfrm>
          <a:prstGeom prst="rect">
            <a:avLst/>
          </a:prstGeom>
        </p:spPr>
      </p:pic>
      <p:sp>
        <p:nvSpPr>
          <p:cNvPr id="39" name="CaixaDeTexto 38"/>
          <p:cNvSpPr txBox="1"/>
          <p:nvPr/>
        </p:nvSpPr>
        <p:spPr>
          <a:xfrm>
            <a:off x="5202823" y="4952960"/>
            <a:ext cx="4512774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prstClr val="black"/>
                </a:solidFill>
              </a:rPr>
              <a:t>53.681 dados coletados (latitude)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prstClr val="black"/>
                </a:solidFill>
              </a:rPr>
              <a:t>Remoção de dados “absurdos” (0,26%)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prstClr val="black"/>
                </a:solidFill>
              </a:rPr>
              <a:t>NAR (Nonlinear Autoregressive)</a:t>
            </a:r>
          </a:p>
        </p:txBody>
      </p:sp>
      <p:pic>
        <p:nvPicPr>
          <p:cNvPr id="41" name="Imagem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53" y="4128657"/>
            <a:ext cx="4327967" cy="3091405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827991" y="2542369"/>
            <a:ext cx="1409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>
                <a:solidFill>
                  <a:prstClr val="black"/>
                </a:solidFill>
              </a:rPr>
              <a:t>GY-NEO6MV2</a:t>
            </a:r>
            <a:endParaRPr lang="pt-BR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38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02920" y="121320"/>
            <a:ext cx="9072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pt-BR" sz="6000" spc="-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GPS</a:t>
            </a:r>
            <a:endParaRPr lang="es-AR" sz="6000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58" y="5537274"/>
            <a:ext cx="4362368" cy="121574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8" t="3509" r="32879" b="14209"/>
          <a:stretch/>
        </p:blipFill>
        <p:spPr>
          <a:xfrm>
            <a:off x="5938576" y="4893547"/>
            <a:ext cx="3143975" cy="2392666"/>
          </a:xfrm>
          <a:prstGeom prst="rect">
            <a:avLst/>
          </a:prstGeom>
        </p:spPr>
      </p:pic>
      <p:cxnSp>
        <p:nvCxnSpPr>
          <p:cNvPr id="13" name="Conector reto 12"/>
          <p:cNvCxnSpPr/>
          <p:nvPr/>
        </p:nvCxnSpPr>
        <p:spPr>
          <a:xfrm flipH="1" flipV="1">
            <a:off x="6750257" y="5120495"/>
            <a:ext cx="5136" cy="591362"/>
          </a:xfrm>
          <a:prstGeom prst="line">
            <a:avLst/>
          </a:prstGeom>
          <a:ln w="12700">
            <a:solidFill>
              <a:sysClr val="windowText" lastClr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V="1">
            <a:off x="8281146" y="5124411"/>
            <a:ext cx="0" cy="610944"/>
          </a:xfrm>
          <a:prstGeom prst="line">
            <a:avLst/>
          </a:prstGeom>
          <a:ln w="12700">
            <a:solidFill>
              <a:sysClr val="windowText" lastClr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6742444" y="5140077"/>
            <a:ext cx="1533564" cy="2079"/>
          </a:xfrm>
          <a:prstGeom prst="straightConnector1">
            <a:avLst/>
          </a:prstGeom>
          <a:ln w="12700">
            <a:solidFill>
              <a:sysClr val="windowText" lastClr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7"/>
          <p:cNvSpPr txBox="1"/>
          <p:nvPr/>
        </p:nvSpPr>
        <p:spPr>
          <a:xfrm>
            <a:off x="7136167" y="4878664"/>
            <a:ext cx="748792" cy="3137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prstClr val="black"/>
                </a:solidFill>
                <a:cs typeface="Arial" panose="020B0604020202020204" pitchFamily="34" charset="0"/>
              </a:rPr>
              <a:t>2,8 cm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0" t="3360" r="8144" b="4519"/>
          <a:stretch/>
        </p:blipFill>
        <p:spPr>
          <a:xfrm>
            <a:off x="502920" y="1630011"/>
            <a:ext cx="9071999" cy="319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02920" y="121320"/>
            <a:ext cx="9072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pt-BR" sz="6000" spc="-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Sonar</a:t>
            </a:r>
            <a:endParaRPr lang="es-AR" sz="6000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927" y="1719237"/>
            <a:ext cx="2817985" cy="281798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418542" y="1719237"/>
            <a:ext cx="119776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HC-SR04</a:t>
            </a:r>
            <a:endParaRPr lang="pt-B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79" y="4537222"/>
            <a:ext cx="3299381" cy="254769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/>
          <a:srcRect t="16001" b="16942"/>
          <a:stretch/>
        </p:blipFill>
        <p:spPr>
          <a:xfrm>
            <a:off x="5626051" y="4542605"/>
            <a:ext cx="3791327" cy="254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02920" y="121320"/>
            <a:ext cx="9072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pt-BR" sz="6000" b="0" strike="noStrike" spc="-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Resultados e Conclusão</a:t>
            </a:r>
            <a:endParaRPr lang="es-AR" sz="6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47" y="1702343"/>
            <a:ext cx="2286198" cy="323116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49" b="5988"/>
          <a:stretch/>
        </p:blipFill>
        <p:spPr>
          <a:xfrm rot="5400000">
            <a:off x="6234472" y="3678618"/>
            <a:ext cx="3657604" cy="351348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23706" y="3089820"/>
            <a:ext cx="5032064" cy="2830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3280" y="12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pt-BR" sz="6000" b="0" strike="noStrike" spc="-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Mini Currículo</a:t>
            </a:r>
            <a:endParaRPr lang="es-AR" sz="6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2882457" y="1753315"/>
            <a:ext cx="7076416" cy="340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85000" lnSpcReduction="20000"/>
          </a:bodyPr>
          <a:lstStyle/>
          <a:p>
            <a:r>
              <a:rPr lang="pt-BR" sz="3500" dirty="0"/>
              <a:t>Ricardo </a:t>
            </a:r>
            <a:r>
              <a:rPr lang="pt-BR" sz="3500" dirty="0" err="1"/>
              <a:t>Yuji</a:t>
            </a:r>
            <a:r>
              <a:rPr lang="pt-BR" sz="3500" dirty="0"/>
              <a:t> Takano</a:t>
            </a:r>
          </a:p>
          <a:p>
            <a:endParaRPr lang="pt-BR" sz="2800" dirty="0" smtClean="0"/>
          </a:p>
          <a:p>
            <a:r>
              <a:rPr lang="pt-BR" sz="2800" dirty="0" smtClean="0"/>
              <a:t>Graduando em Engenharia de Controle e Automação (10</a:t>
            </a:r>
            <a:r>
              <a:rPr lang="pt-BR" sz="2800" kern="0" dirty="0" smtClean="0"/>
              <a:t>º semestre)</a:t>
            </a:r>
            <a:endParaRPr lang="pt-BR" sz="2800" dirty="0" smtClean="0"/>
          </a:p>
          <a:p>
            <a:endParaRPr lang="pt-BR" sz="2800" dirty="0" smtClean="0"/>
          </a:p>
          <a:p>
            <a:r>
              <a:rPr lang="pt-BR" sz="2800" dirty="0" err="1" smtClean="0"/>
              <a:t>Ago</a:t>
            </a:r>
            <a:r>
              <a:rPr lang="pt-BR" sz="2800" dirty="0" smtClean="0"/>
              <a:t>/2017 – Jan/2019: Estágio em Engenharia Industrial (John Deere)</a:t>
            </a:r>
          </a:p>
          <a:p>
            <a:endParaRPr lang="pt-BR" sz="2800" dirty="0" smtClean="0"/>
          </a:p>
          <a:p>
            <a:r>
              <a:rPr lang="pt-BR" sz="2800" dirty="0" smtClean="0"/>
              <a:t>Jan/2019 - Atual: Encarregado em TI e Desenvolvedor de bordados industriais (Andorinha Bordados)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9481" t="2242" r="1903" b="7930"/>
          <a:stretch/>
        </p:blipFill>
        <p:spPr>
          <a:xfrm>
            <a:off x="295890" y="1753315"/>
            <a:ext cx="1894862" cy="2208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aixaDeTexto 2"/>
          <p:cNvSpPr txBox="1"/>
          <p:nvPr/>
        </p:nvSpPr>
        <p:spPr>
          <a:xfrm>
            <a:off x="2882457" y="5366679"/>
            <a:ext cx="66924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Anderson Pires Rocha</a:t>
            </a:r>
          </a:p>
          <a:p>
            <a:endParaRPr lang="pt-BR" dirty="0"/>
          </a:p>
          <a:p>
            <a:r>
              <a:rPr lang="pt-BR" sz="2400" dirty="0" smtClean="0"/>
              <a:t>Mestre, Docente em Engenharia de Controle e Automação</a:t>
            </a:r>
            <a:endParaRPr 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02920" y="121320"/>
            <a:ext cx="9072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pt-BR" sz="6000" b="0" strike="noStrike" spc="-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Trabalhos Futuros</a:t>
            </a:r>
            <a:endParaRPr lang="es-AR" sz="6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02921" y="2026763"/>
            <a:ext cx="9072000" cy="25853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/>
              <a:t>Utilização de inteligência artificial na fusão e definição do melhor dispositivo a ser utilizado </a:t>
            </a:r>
            <a:r>
              <a:rPr lang="pt-BR"/>
              <a:t>para </a:t>
            </a:r>
            <a:r>
              <a:rPr lang="pt-BR" smtClean="0"/>
              <a:t>navegação.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mtClean="0"/>
              <a:t>Inserção </a:t>
            </a:r>
            <a:r>
              <a:rPr lang="pt-BR"/>
              <a:t>de filtros e controladores (PID) para obter resultados mais precisos </a:t>
            </a:r>
            <a:r>
              <a:rPr lang="pt-BR"/>
              <a:t>e </a:t>
            </a:r>
            <a:r>
              <a:rPr lang="pt-BR" smtClean="0"/>
              <a:t>controlados.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mtClean="0"/>
              <a:t>Utilização </a:t>
            </a:r>
            <a:r>
              <a:rPr lang="pt-BR"/>
              <a:t>de sistema LIDAR, para mapeamento do ambiente </a:t>
            </a:r>
            <a:r>
              <a:rPr lang="pt-BR"/>
              <a:t>ao </a:t>
            </a:r>
            <a:r>
              <a:rPr lang="pt-BR" smtClean="0"/>
              <a:t>redor.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mtClean="0"/>
              <a:t>Utilização </a:t>
            </a:r>
            <a:r>
              <a:rPr lang="pt-BR"/>
              <a:t>de rede neural para trabalhar com os datalogs gerados pelos </a:t>
            </a:r>
            <a:r>
              <a:rPr lang="pt-BR"/>
              <a:t>módulos </a:t>
            </a:r>
            <a:r>
              <a:rPr lang="pt-BR" smtClean="0"/>
              <a:t>GPS.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mtClean="0"/>
              <a:t>Inclusão </a:t>
            </a:r>
            <a:r>
              <a:rPr lang="pt-BR"/>
              <a:t>de outros sistemas de aquisição de dados, como acelerômetros, bússola e giroscópios.</a:t>
            </a:r>
          </a:p>
        </p:txBody>
      </p:sp>
    </p:spTree>
    <p:extLst>
      <p:ext uri="{BB962C8B-B14F-4D97-AF65-F5344CB8AC3E}">
        <p14:creationId xmlns:p14="http://schemas.microsoft.com/office/powerpoint/2010/main" val="112434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02920" y="121320"/>
            <a:ext cx="9072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pt-BR" sz="6000" b="0" strike="noStrike" spc="-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Referências</a:t>
            </a:r>
            <a:endParaRPr lang="es-AR" sz="6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02920" y="1705577"/>
            <a:ext cx="90720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Allen, J. John Deere develops fully electric, autonomous tractor. Disponível em: https://bit.ly/2wNRvyY. Acesso em: junho de 2019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Center for Sustainable Systems, University of Michigan. Autonomous vehicles factsheet. 2018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1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 CNH Industrial.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tractor technology shows way forward for farming: enhancing efficiency and working conditions in agriculture. Disponível em: https://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bit.ly/2WutA1O. Acesso em: junho de 2019.</a:t>
            </a:r>
          </a:p>
          <a:p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Matlab. Image Processing Toolbox User's Guide – Color Approximation. 2005. Disponível em: https://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bit.ly/2KH5ezB. Acesso em: junho de 2019.</a:t>
            </a:r>
          </a:p>
          <a:p>
            <a:r>
              <a:rPr lang="pt-B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Meyer, G. E., &amp; Camargo Neto, J. Verification of color vegetation indices for automated crop imaging applications.Computers and Electronics in Agriculture. 2008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pt-B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pt-BR" sz="1600">
                <a:latin typeface="Times New Roman" panose="02020603050405020304" pitchFamily="18" charset="0"/>
                <a:cs typeface="Times New Roman" panose="02020603050405020304" pitchFamily="18" charset="0"/>
              </a:rPr>
              <a:t>NiDirect Government Services. The highway code. 2017. Disponível em: https://bit.ly/2WyI5Xk. Acesso em: junho de 2019</a:t>
            </a:r>
            <a:r>
              <a:rPr lang="pt-B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[7] Oksanen, T.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Accuracy and performance experiences of 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four wheel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steered autonomous agricultural 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tractor in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sowing 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operation. 2013.</a:t>
            </a:r>
            <a:endParaRPr lang="pt-B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Otsu, N. A threshold selection method from gray-level histograms. 1975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pt-B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[9] </a:t>
            </a:r>
            <a:r>
              <a:rPr lang="pt-BR" sz="1600">
                <a:latin typeface="Times New Roman" panose="02020603050405020304" pitchFamily="18" charset="0"/>
                <a:cs typeface="Times New Roman" panose="02020603050405020304" pitchFamily="18" charset="0"/>
              </a:rPr>
              <a:t>Raffin, A.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Racing Robot With an Arduino, a Raspberry Pi and a Pi Camera</a:t>
            </a:r>
            <a:r>
              <a:rPr lang="pt-BR" sz="1600">
                <a:latin typeface="Times New Roman" panose="02020603050405020304" pitchFamily="18" charset="0"/>
                <a:cs typeface="Times New Roman" panose="02020603050405020304" pitchFamily="18" charset="0"/>
              </a:rPr>
              <a:t>. ENSTA ParisTech. Nov. 2017</a:t>
            </a:r>
            <a:r>
              <a:rPr lang="pt-B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[10]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Torok, L. Método de Otsu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[11] Universtity of California. Autonomous vehicles workshop. 2019.</a:t>
            </a:r>
          </a:p>
          <a:p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[12] Weisstein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Eric W. Least Squares Fitting. From MathWorld--A Wolfram Web Resource. Disponível em: http://mathworld.wolfram.com/LeastSquaresFitting.html. Acesso em: Junho de 2019.</a:t>
            </a:r>
          </a:p>
          <a:p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[13]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Whitwam, R. How Google’s self-driving cars detect and avoid obstacles. 2014. Disponível em: https://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bit.ly/2KIy02S. Acesso em: junho de 2019.</a:t>
            </a: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7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1489435"/>
            <a:ext cx="10080625" cy="60702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77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2920" y="121320"/>
            <a:ext cx="9072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pt-BR" sz="6000" b="0" strike="noStrike" spc="-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Resumo</a:t>
            </a:r>
            <a:endParaRPr lang="es-AR" sz="6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201264" y="1950730"/>
            <a:ext cx="4069080" cy="49308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r>
              <a:rPr lang="es-AR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Problemas: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Crescimento 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populacional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Desgaste físico</a:t>
            </a:r>
            <a:endParaRPr lang="es-AR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Stress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A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r>
              <a:rPr lang="es-AR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Proposta</a:t>
            </a:r>
            <a:r>
              <a:rPr lang="es-A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Desenvolver </a:t>
            </a:r>
            <a:r>
              <a:rPr lang="es-AR" sz="2400" spc="-1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um</a:t>
            </a:r>
            <a:r>
              <a:rPr lang="es-AR" sz="24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 protótipo 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de </a:t>
            </a:r>
            <a:r>
              <a:rPr lang="es-AR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veículo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 </a:t>
            </a:r>
            <a:r>
              <a:rPr lang="es-AR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autônomo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 de </a:t>
            </a:r>
            <a:r>
              <a:rPr lang="es-AR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baixo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 </a:t>
            </a:r>
            <a:r>
              <a:rPr lang="es-AR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custo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, capaz de realizar </a:t>
            </a:r>
            <a:r>
              <a:rPr lang="es-AR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um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 </a:t>
            </a:r>
            <a:r>
              <a:rPr lang="es-AR" sz="2400" spc="-1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trajeto</a:t>
            </a:r>
            <a:r>
              <a:rPr lang="es-AR" sz="24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 em linha reta com</a:t>
            </a:r>
            <a:r>
              <a:rPr lang="es-A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, pelo menos, 80% de </a:t>
            </a:r>
            <a:r>
              <a:rPr lang="es-AR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precisão</a:t>
            </a:r>
            <a:r>
              <a:rPr lang="es-A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.</a:t>
            </a:r>
            <a:endParaRPr lang="es-A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46"/>
          <a:stretch/>
        </p:blipFill>
        <p:spPr>
          <a:xfrm>
            <a:off x="4276476" y="3782525"/>
            <a:ext cx="5298444" cy="355153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299" y="1635786"/>
            <a:ext cx="3606798" cy="2033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2920" y="121320"/>
            <a:ext cx="9072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pt-BR" sz="6000" spc="-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Estado da Arte</a:t>
            </a:r>
            <a:endParaRPr lang="es-AR" sz="6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12343"/>
          <a:stretch/>
        </p:blipFill>
        <p:spPr>
          <a:xfrm>
            <a:off x="502920" y="1666240"/>
            <a:ext cx="3767465" cy="247684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677632"/>
            <a:ext cx="4799720" cy="246545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l="6135" r="3062"/>
          <a:stretch/>
        </p:blipFill>
        <p:spPr>
          <a:xfrm>
            <a:off x="502920" y="4740210"/>
            <a:ext cx="3759200" cy="222453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12333" y="4143086"/>
            <a:ext cx="3991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CNH – Autonomous tractor concept (2017)[3]</a:t>
            </a:r>
            <a:endParaRPr lang="pt-B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57780" y="6993976"/>
            <a:ext cx="2888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APU-module (Oksanen 2017)[7]</a:t>
            </a:r>
            <a:endParaRPr lang="pt-B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4955606" y="4140892"/>
            <a:ext cx="4490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John Deere – Autonomous tractor concept (2018)[1]</a:t>
            </a:r>
            <a:endParaRPr lang="pt-B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00" y="4580782"/>
            <a:ext cx="4826388" cy="2413194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5101188" y="6993976"/>
            <a:ext cx="4225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John Deere – Autonomous tractor (CES 2019)[1]</a:t>
            </a:r>
            <a:endParaRPr lang="pt-B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35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02920" y="121320"/>
            <a:ext cx="9072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pt-BR" sz="6000" b="0" strike="noStrike" spc="-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Veículos Autônomos</a:t>
            </a:r>
            <a:endParaRPr lang="es-AR" sz="6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552960" y="1698978"/>
            <a:ext cx="9021960" cy="4663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s-AR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2" name="Retângulo de cantos arredondados 1"/>
          <p:cNvSpPr/>
          <p:nvPr/>
        </p:nvSpPr>
        <p:spPr>
          <a:xfrm>
            <a:off x="3455216" y="2429351"/>
            <a:ext cx="2941163" cy="754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mtClean="0"/>
              <a:t>Percepção</a:t>
            </a:r>
            <a:endParaRPr lang="pt-BR"/>
          </a:p>
        </p:txBody>
      </p:sp>
      <p:sp>
        <p:nvSpPr>
          <p:cNvPr id="6" name="Retângulo de cantos arredondados 5"/>
          <p:cNvSpPr/>
          <p:nvPr/>
        </p:nvSpPr>
        <p:spPr>
          <a:xfrm>
            <a:off x="3455215" y="4074028"/>
            <a:ext cx="2941163" cy="7541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mtClean="0"/>
              <a:t>Decisão</a:t>
            </a:r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3455214" y="5608274"/>
            <a:ext cx="2941163" cy="75414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mtClean="0"/>
              <a:t>Ação</a:t>
            </a:r>
            <a:endParaRPr lang="pt-BR"/>
          </a:p>
        </p:txBody>
      </p:sp>
      <p:sp>
        <p:nvSpPr>
          <p:cNvPr id="4" name="Seta para baixo 3"/>
          <p:cNvSpPr/>
          <p:nvPr/>
        </p:nvSpPr>
        <p:spPr>
          <a:xfrm>
            <a:off x="4760826" y="3323835"/>
            <a:ext cx="339075" cy="584850"/>
          </a:xfrm>
          <a:prstGeom prst="downArrow">
            <a:avLst>
              <a:gd name="adj1" fmla="val 46363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baixo 9"/>
          <p:cNvSpPr/>
          <p:nvPr/>
        </p:nvSpPr>
        <p:spPr>
          <a:xfrm>
            <a:off x="4756257" y="4925798"/>
            <a:ext cx="339075" cy="584850"/>
          </a:xfrm>
          <a:prstGeom prst="downArrow">
            <a:avLst>
              <a:gd name="adj1" fmla="val 46363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02920" y="121320"/>
            <a:ext cx="9072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pt-BR" sz="6000" b="0" strike="noStrike" spc="-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Percepção</a:t>
            </a:r>
            <a:endParaRPr lang="es-AR" sz="6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552960" y="1698978"/>
            <a:ext cx="9021960" cy="4663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s-AR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2" name="Retângulo de cantos arredondados 1"/>
          <p:cNvSpPr/>
          <p:nvPr/>
        </p:nvSpPr>
        <p:spPr>
          <a:xfrm>
            <a:off x="502920" y="1698978"/>
            <a:ext cx="2941163" cy="754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mtClean="0"/>
              <a:t>Percepção</a:t>
            </a:r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75" y="3541619"/>
            <a:ext cx="4012519" cy="234023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93" y="3142497"/>
            <a:ext cx="4312856" cy="335257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794964" y="5828015"/>
            <a:ext cx="56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[11]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356379" y="649325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497493" y="1698978"/>
            <a:ext cx="2941163" cy="7541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mtClean="0"/>
              <a:t>Decisão</a:t>
            </a:r>
            <a:endParaRPr lang="pt-BR"/>
          </a:p>
        </p:txBody>
      </p:sp>
      <p:sp>
        <p:nvSpPr>
          <p:cNvPr id="131" name="TextShape 1"/>
          <p:cNvSpPr txBox="1"/>
          <p:nvPr/>
        </p:nvSpPr>
        <p:spPr>
          <a:xfrm>
            <a:off x="502920" y="121320"/>
            <a:ext cx="9072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pt-BR" sz="6000" b="0" strike="noStrike" spc="-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Decisão</a:t>
            </a:r>
            <a:endParaRPr lang="es-AR" sz="6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552960" y="1698978"/>
            <a:ext cx="9021960" cy="4663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s-AR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919" y="2156796"/>
            <a:ext cx="4688735" cy="218987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96" y="4750194"/>
            <a:ext cx="7837488" cy="243288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06" y="2770569"/>
            <a:ext cx="4395746" cy="1576106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120950" y="682023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37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de cantos arredondados 9"/>
          <p:cNvSpPr/>
          <p:nvPr/>
        </p:nvSpPr>
        <p:spPr>
          <a:xfrm>
            <a:off x="497492" y="1698978"/>
            <a:ext cx="2941163" cy="75414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mtClean="0"/>
              <a:t>Ação</a:t>
            </a:r>
            <a:endParaRPr lang="pt-BR"/>
          </a:p>
        </p:txBody>
      </p:sp>
      <p:sp>
        <p:nvSpPr>
          <p:cNvPr id="131" name="TextShape 1"/>
          <p:cNvSpPr txBox="1"/>
          <p:nvPr/>
        </p:nvSpPr>
        <p:spPr>
          <a:xfrm>
            <a:off x="502920" y="121320"/>
            <a:ext cx="9072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pt-BR" sz="6000" b="0" strike="noStrike" spc="-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Decisão</a:t>
            </a:r>
            <a:endParaRPr lang="es-AR" sz="6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pic>
        <p:nvPicPr>
          <p:cNvPr id="4" name="googlecar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4531" y="3006639"/>
            <a:ext cx="5268778" cy="3514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ixaDeTexto 10"/>
          <p:cNvSpPr txBox="1"/>
          <p:nvPr/>
        </p:nvSpPr>
        <p:spPr>
          <a:xfrm>
            <a:off x="7212701" y="670576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[13]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4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2920" y="121320"/>
            <a:ext cx="9072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pt-BR" sz="6000" b="0" strike="noStrike" spc="-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Materiais </a:t>
            </a:r>
            <a:r>
              <a:rPr lang="pt-BR" sz="60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e</a:t>
            </a:r>
            <a:r>
              <a:rPr lang="pt-BR" sz="6000" b="0" strike="noStrike" spc="-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 Métodos</a:t>
            </a:r>
            <a:endParaRPr lang="es-AR" sz="6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3964875" y="1615914"/>
            <a:ext cx="5779730" cy="5760720"/>
            <a:chOff x="2261334" y="1597061"/>
            <a:chExt cx="5779730" cy="5760720"/>
          </a:xfrm>
        </p:grpSpPr>
        <p:grpSp>
          <p:nvGrpSpPr>
            <p:cNvPr id="93" name="Grupo 92"/>
            <p:cNvGrpSpPr/>
            <p:nvPr/>
          </p:nvGrpSpPr>
          <p:grpSpPr>
            <a:xfrm>
              <a:off x="2580983" y="3517301"/>
              <a:ext cx="838200" cy="1181099"/>
              <a:chOff x="281940" y="1920240"/>
              <a:chExt cx="838200" cy="1181099"/>
            </a:xfrm>
          </p:grpSpPr>
          <p:sp>
            <p:nvSpPr>
              <p:cNvPr id="136" name="Retângulo de cantos arredondados 135"/>
              <p:cNvSpPr/>
              <p:nvPr/>
            </p:nvSpPr>
            <p:spPr>
              <a:xfrm>
                <a:off x="281940" y="1920240"/>
                <a:ext cx="838200" cy="243840"/>
              </a:xfrm>
              <a:prstGeom prst="roundRect">
                <a:avLst/>
              </a:prstGeom>
              <a:solidFill>
                <a:sysClr val="window" lastClr="FFFFFF"/>
              </a:solidFill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12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Visão</a:t>
                </a:r>
                <a:endParaRPr lang="pt-BR" sz="16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37" name="Imagem 13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944" t="11159" r="28069" b="9356"/>
              <a:stretch/>
            </p:blipFill>
            <p:spPr>
              <a:xfrm>
                <a:off x="419101" y="2222294"/>
                <a:ext cx="563880" cy="879045"/>
              </a:xfrm>
              <a:prstGeom prst="rect">
                <a:avLst/>
              </a:prstGeom>
            </p:spPr>
          </p:pic>
        </p:grpSp>
        <p:pic>
          <p:nvPicPr>
            <p:cNvPr id="94" name="Imagem 9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8" t="25600" r="4356" b="27111"/>
            <a:stretch/>
          </p:blipFill>
          <p:spPr>
            <a:xfrm>
              <a:off x="4524082" y="3944022"/>
              <a:ext cx="960121" cy="500769"/>
            </a:xfrm>
            <a:prstGeom prst="rect">
              <a:avLst/>
            </a:prstGeom>
          </p:spPr>
        </p:pic>
        <p:sp>
          <p:nvSpPr>
            <p:cNvPr id="95" name="Retângulo de cantos arredondados 94"/>
            <p:cNvSpPr/>
            <p:nvPr/>
          </p:nvSpPr>
          <p:spPr>
            <a:xfrm>
              <a:off x="4577423" y="3517301"/>
              <a:ext cx="914400" cy="244800"/>
            </a:xfrm>
            <a:prstGeom prst="roundRect">
              <a:avLst/>
            </a:prstGeom>
            <a:solidFill>
              <a:sysClr val="window" lastClr="FFFFFF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Sonar </a:t>
              </a:r>
              <a:r>
                <a:rPr lang="pt-BR" sz="10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(x3)</a:t>
              </a:r>
              <a:endParaRPr lang="pt-BR" sz="105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8" name="Imagem 9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0" t="17647" r="5882" b="14118"/>
            <a:stretch/>
          </p:blipFill>
          <p:spPr>
            <a:xfrm>
              <a:off x="6637731" y="3822033"/>
              <a:ext cx="960119" cy="739207"/>
            </a:xfrm>
            <a:prstGeom prst="rect">
              <a:avLst/>
            </a:prstGeom>
          </p:spPr>
        </p:pic>
        <p:sp>
          <p:nvSpPr>
            <p:cNvPr id="99" name="Retângulo de cantos arredondados 98"/>
            <p:cNvSpPr/>
            <p:nvPr/>
          </p:nvSpPr>
          <p:spPr>
            <a:xfrm>
              <a:off x="6698690" y="3517301"/>
              <a:ext cx="838200" cy="244800"/>
            </a:xfrm>
            <a:prstGeom prst="roundRect">
              <a:avLst/>
            </a:prstGeom>
            <a:solidFill>
              <a:sysClr val="window" lastClr="FFFFFF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GPS</a:t>
              </a:r>
              <a:endParaRPr lang="pt-BR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0" name="Grupo 99"/>
            <p:cNvGrpSpPr/>
            <p:nvPr/>
          </p:nvGrpSpPr>
          <p:grpSpPr>
            <a:xfrm>
              <a:off x="3956824" y="1597061"/>
              <a:ext cx="2148840" cy="1440180"/>
              <a:chOff x="2430780" y="0"/>
              <a:chExt cx="2148840" cy="1440180"/>
            </a:xfrm>
          </p:grpSpPr>
          <p:pic>
            <p:nvPicPr>
              <p:cNvPr id="132" name="Imagem 13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712" b="13888"/>
              <a:stretch/>
            </p:blipFill>
            <p:spPr>
              <a:xfrm>
                <a:off x="2689860" y="381000"/>
                <a:ext cx="1638300" cy="1059180"/>
              </a:xfrm>
              <a:prstGeom prst="rect">
                <a:avLst/>
              </a:prstGeom>
            </p:spPr>
          </p:pic>
          <p:sp>
            <p:nvSpPr>
              <p:cNvPr id="135" name="Retângulo de cantos arredondados 134"/>
              <p:cNvSpPr/>
              <p:nvPr/>
            </p:nvSpPr>
            <p:spPr>
              <a:xfrm>
                <a:off x="2430780" y="0"/>
                <a:ext cx="2148840" cy="304800"/>
              </a:xfrm>
              <a:prstGeom prst="roundRect">
                <a:avLst/>
              </a:prstGeom>
              <a:solidFill>
                <a:sysClr val="window" lastClr="FFFFFF"/>
              </a:solidFill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pt-BR"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Sistema de Navegação</a:t>
                </a:r>
                <a:endParaRPr lang="pt-BR" sz="16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01" name="Conector de seta reta 22"/>
            <p:cNvCxnSpPr>
              <a:stCxn id="132" idx="2"/>
              <a:endCxn id="136" idx="0"/>
            </p:cNvCxnSpPr>
            <p:nvPr/>
          </p:nvCxnSpPr>
          <p:spPr>
            <a:xfrm rot="5400000">
              <a:off x="3777539" y="2259786"/>
              <a:ext cx="480060" cy="2034971"/>
            </a:xfrm>
            <a:prstGeom prst="bent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de seta reta 24"/>
            <p:cNvCxnSpPr>
              <a:stCxn id="132" idx="2"/>
              <a:endCxn id="95" idx="0"/>
            </p:cNvCxnSpPr>
            <p:nvPr/>
          </p:nvCxnSpPr>
          <p:spPr>
            <a:xfrm rot="5400000">
              <a:off x="4794809" y="3277056"/>
              <a:ext cx="480060" cy="431"/>
            </a:xfrm>
            <a:prstGeom prst="bent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28"/>
            <p:cNvCxnSpPr>
              <a:stCxn id="132" idx="2"/>
              <a:endCxn id="99" idx="0"/>
            </p:cNvCxnSpPr>
            <p:nvPr/>
          </p:nvCxnSpPr>
          <p:spPr>
            <a:xfrm rot="16200000" flipH="1">
              <a:off x="5836392" y="2235903"/>
              <a:ext cx="480060" cy="2082736"/>
            </a:xfrm>
            <a:prstGeom prst="bent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CaixaDeTexto 29"/>
            <p:cNvSpPr txBox="1"/>
            <p:nvPr/>
          </p:nvSpPr>
          <p:spPr>
            <a:xfrm>
              <a:off x="2261334" y="4904141"/>
              <a:ext cx="1484407" cy="243841"/>
            </a:xfrm>
            <a:prstGeom prst="rect">
              <a:avLst/>
            </a:prstGeom>
            <a:noFill/>
            <a:ln w="12700">
              <a:solidFill>
                <a:sysClr val="windowText" lastClr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100"/>
                <a:t>Aquisição</a:t>
              </a:r>
              <a:r>
                <a:rPr lang="pt-BR" sz="1100" baseline="0"/>
                <a:t> da imagem</a:t>
              </a:r>
              <a:endParaRPr lang="pt-BR" sz="1100"/>
            </a:p>
          </p:txBody>
        </p:sp>
        <p:sp>
          <p:nvSpPr>
            <p:cNvPr id="106" name="CaixaDeTexto 31"/>
            <p:cNvSpPr txBox="1"/>
            <p:nvPr/>
          </p:nvSpPr>
          <p:spPr>
            <a:xfrm>
              <a:off x="2763863" y="5376581"/>
              <a:ext cx="485069" cy="264560"/>
            </a:xfrm>
            <a:prstGeom prst="rect">
              <a:avLst/>
            </a:prstGeom>
            <a:noFill/>
            <a:ln w="12700">
              <a:solidFill>
                <a:sysClr val="windowText" lastClr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100"/>
                <a:t>Filtro</a:t>
              </a:r>
            </a:p>
          </p:txBody>
        </p:sp>
        <p:sp>
          <p:nvSpPr>
            <p:cNvPr id="107" name="CaixaDeTexto 32"/>
            <p:cNvSpPr txBox="1"/>
            <p:nvPr/>
          </p:nvSpPr>
          <p:spPr>
            <a:xfrm>
              <a:off x="2520023" y="5841401"/>
              <a:ext cx="970907" cy="264560"/>
            </a:xfrm>
            <a:prstGeom prst="rect">
              <a:avLst/>
            </a:prstGeom>
            <a:noFill/>
            <a:ln w="12700">
              <a:solidFill>
                <a:sysClr val="windowText" lastClr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100"/>
                <a:t>Interpretação</a:t>
              </a:r>
            </a:p>
          </p:txBody>
        </p:sp>
        <p:cxnSp>
          <p:nvCxnSpPr>
            <p:cNvPr id="108" name="Conector de seta reta 107"/>
            <p:cNvCxnSpPr>
              <a:stCxn id="137" idx="2"/>
              <a:endCxn id="105" idx="0"/>
            </p:cNvCxnSpPr>
            <p:nvPr/>
          </p:nvCxnSpPr>
          <p:spPr>
            <a:xfrm>
              <a:off x="3000084" y="4698400"/>
              <a:ext cx="3454" cy="20574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/>
            <p:cNvCxnSpPr>
              <a:stCxn id="105" idx="2"/>
              <a:endCxn id="106" idx="0"/>
            </p:cNvCxnSpPr>
            <p:nvPr/>
          </p:nvCxnSpPr>
          <p:spPr>
            <a:xfrm>
              <a:off x="3003538" y="5147982"/>
              <a:ext cx="2860" cy="22859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/>
            <p:cNvCxnSpPr>
              <a:stCxn id="106" idx="2"/>
              <a:endCxn id="107" idx="0"/>
            </p:cNvCxnSpPr>
            <p:nvPr/>
          </p:nvCxnSpPr>
          <p:spPr>
            <a:xfrm flipH="1">
              <a:off x="3005477" y="5641141"/>
              <a:ext cx="921" cy="20026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CaixaDeTexto 44"/>
            <p:cNvSpPr txBox="1"/>
            <p:nvPr/>
          </p:nvSpPr>
          <p:spPr>
            <a:xfrm>
              <a:off x="4373882" y="5003201"/>
              <a:ext cx="1272775" cy="238102"/>
            </a:xfrm>
            <a:prstGeom prst="rect">
              <a:avLst/>
            </a:prstGeom>
            <a:noFill/>
            <a:ln w="12700">
              <a:solidFill>
                <a:sysClr val="windowText" lastClr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100"/>
                <a:t>Recepção</a:t>
              </a:r>
              <a:r>
                <a:rPr lang="pt-BR" sz="1100" baseline="0"/>
                <a:t> do sinal</a:t>
              </a:r>
              <a:endParaRPr lang="pt-BR" sz="1100"/>
            </a:p>
          </p:txBody>
        </p:sp>
        <p:sp>
          <p:nvSpPr>
            <p:cNvPr id="112" name="CaixaDeTexto 46"/>
            <p:cNvSpPr txBox="1"/>
            <p:nvPr/>
          </p:nvSpPr>
          <p:spPr>
            <a:xfrm>
              <a:off x="4236722" y="5841400"/>
              <a:ext cx="1558094" cy="269146"/>
            </a:xfrm>
            <a:prstGeom prst="rect">
              <a:avLst/>
            </a:prstGeom>
            <a:noFill/>
            <a:ln w="12700">
              <a:solidFill>
                <a:sysClr val="windowText" lastClr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100"/>
                <a:t>Obstáculo:</a:t>
              </a:r>
              <a:r>
                <a:rPr lang="pt-BR" sz="1100" baseline="0"/>
                <a:t> Sim ou Não</a:t>
              </a:r>
              <a:endParaRPr lang="pt-BR" sz="1100"/>
            </a:p>
          </p:txBody>
        </p:sp>
        <p:cxnSp>
          <p:nvCxnSpPr>
            <p:cNvPr id="113" name="Conector de seta reta 112"/>
            <p:cNvCxnSpPr>
              <a:stCxn id="94" idx="2"/>
              <a:endCxn id="111" idx="0"/>
            </p:cNvCxnSpPr>
            <p:nvPr/>
          </p:nvCxnSpPr>
          <p:spPr>
            <a:xfrm>
              <a:off x="5004143" y="4444791"/>
              <a:ext cx="6127" cy="55841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de seta reta 113"/>
            <p:cNvCxnSpPr>
              <a:stCxn id="111" idx="2"/>
              <a:endCxn id="112" idx="0"/>
            </p:cNvCxnSpPr>
            <p:nvPr/>
          </p:nvCxnSpPr>
          <p:spPr>
            <a:xfrm>
              <a:off x="5010270" y="5241303"/>
              <a:ext cx="5499" cy="60009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CaixaDeTexto 70"/>
            <p:cNvSpPr txBox="1"/>
            <p:nvPr/>
          </p:nvSpPr>
          <p:spPr>
            <a:xfrm>
              <a:off x="6183121" y="4904141"/>
              <a:ext cx="1857943" cy="256940"/>
            </a:xfrm>
            <a:prstGeom prst="rect">
              <a:avLst/>
            </a:prstGeom>
            <a:noFill/>
            <a:ln w="12700">
              <a:solidFill>
                <a:sysClr val="windowText" lastClr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100" dirty="0"/>
                <a:t>Aquisição das coordenadas</a:t>
              </a:r>
            </a:p>
          </p:txBody>
        </p:sp>
        <p:sp>
          <p:nvSpPr>
            <p:cNvPr id="120" name="CaixaDeTexto 71"/>
            <p:cNvSpPr txBox="1"/>
            <p:nvPr/>
          </p:nvSpPr>
          <p:spPr>
            <a:xfrm>
              <a:off x="6546290" y="5368961"/>
              <a:ext cx="1141979" cy="264560"/>
            </a:xfrm>
            <a:prstGeom prst="rect">
              <a:avLst/>
            </a:prstGeom>
            <a:noFill/>
            <a:ln w="12700">
              <a:solidFill>
                <a:sysClr val="windowText" lastClr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100"/>
                <a:t>Armazenamento</a:t>
              </a:r>
            </a:p>
          </p:txBody>
        </p:sp>
        <p:cxnSp>
          <p:nvCxnSpPr>
            <p:cNvPr id="121" name="Conector de seta reta 120"/>
            <p:cNvCxnSpPr>
              <a:stCxn id="98" idx="2"/>
              <a:endCxn id="119" idx="0"/>
            </p:cNvCxnSpPr>
            <p:nvPr/>
          </p:nvCxnSpPr>
          <p:spPr>
            <a:xfrm flipH="1">
              <a:off x="7112093" y="4561240"/>
              <a:ext cx="5698" cy="34290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/>
            <p:cNvCxnSpPr>
              <a:stCxn id="119" idx="2"/>
              <a:endCxn id="120" idx="0"/>
            </p:cNvCxnSpPr>
            <p:nvPr/>
          </p:nvCxnSpPr>
          <p:spPr>
            <a:xfrm>
              <a:off x="7112093" y="5161081"/>
              <a:ext cx="5187" cy="20788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aixaDeTexto 76"/>
            <p:cNvSpPr txBox="1"/>
            <p:nvPr/>
          </p:nvSpPr>
          <p:spPr>
            <a:xfrm>
              <a:off x="6645350" y="5841401"/>
              <a:ext cx="944554" cy="264560"/>
            </a:xfrm>
            <a:prstGeom prst="rect">
              <a:avLst/>
            </a:prstGeom>
            <a:noFill/>
            <a:ln w="12700">
              <a:solidFill>
                <a:sysClr val="windowText" lastClr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100" smtClean="0"/>
                <a:t>Interpretação</a:t>
              </a:r>
              <a:endParaRPr lang="pt-BR" sz="1100"/>
            </a:p>
          </p:txBody>
        </p:sp>
        <p:cxnSp>
          <p:nvCxnSpPr>
            <p:cNvPr id="124" name="Conector de seta reta 123"/>
            <p:cNvCxnSpPr>
              <a:stCxn id="120" idx="2"/>
              <a:endCxn id="123" idx="0"/>
            </p:cNvCxnSpPr>
            <p:nvPr/>
          </p:nvCxnSpPr>
          <p:spPr>
            <a:xfrm>
              <a:off x="7117280" y="5633521"/>
              <a:ext cx="347" cy="20788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tângulo de cantos arredondados 124"/>
            <p:cNvSpPr/>
            <p:nvPr/>
          </p:nvSpPr>
          <p:spPr>
            <a:xfrm>
              <a:off x="3716990" y="6466241"/>
              <a:ext cx="2590800" cy="327660"/>
            </a:xfrm>
            <a:prstGeom prst="roundRect">
              <a:avLst/>
            </a:prstGeom>
            <a:solidFill>
              <a:sysClr val="window" lastClr="FFFFFF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Comparação</a:t>
              </a:r>
              <a:r>
                <a:rPr lang="pt-BR" sz="1200" b="1" baseline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das respostas</a:t>
              </a:r>
              <a:endParaRPr lang="pt-BR" sz="105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Retângulo de cantos arredondados 125"/>
            <p:cNvSpPr/>
            <p:nvPr/>
          </p:nvSpPr>
          <p:spPr>
            <a:xfrm>
              <a:off x="3716990" y="6992021"/>
              <a:ext cx="2590800" cy="365760"/>
            </a:xfrm>
            <a:prstGeom prst="roundRect">
              <a:avLst/>
            </a:prstGeom>
            <a:solidFill>
              <a:sysClr val="window" lastClr="FFFFFF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Controle</a:t>
              </a:r>
              <a:r>
                <a:rPr lang="pt-BR" sz="1400" b="1" baseline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dos motores</a:t>
              </a:r>
              <a:endParaRPr lang="pt-BR" sz="11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7" name="Conector de seta reta 83"/>
            <p:cNvCxnSpPr>
              <a:stCxn id="107" idx="2"/>
              <a:endCxn id="125" idx="0"/>
            </p:cNvCxnSpPr>
            <p:nvPr/>
          </p:nvCxnSpPr>
          <p:spPr>
            <a:xfrm rot="16200000" flipH="1">
              <a:off x="3828793" y="5282644"/>
              <a:ext cx="360280" cy="2006913"/>
            </a:xfrm>
            <a:prstGeom prst="bent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85"/>
            <p:cNvCxnSpPr>
              <a:stCxn id="112" idx="2"/>
              <a:endCxn id="125" idx="0"/>
            </p:cNvCxnSpPr>
            <p:nvPr/>
          </p:nvCxnSpPr>
          <p:spPr>
            <a:xfrm rot="5400000">
              <a:off x="4836233" y="6286704"/>
              <a:ext cx="355695" cy="3379"/>
            </a:xfrm>
            <a:prstGeom prst="bent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de seta reta 89"/>
            <p:cNvCxnSpPr>
              <a:stCxn id="123" idx="2"/>
              <a:endCxn id="125" idx="0"/>
            </p:cNvCxnSpPr>
            <p:nvPr/>
          </p:nvCxnSpPr>
          <p:spPr>
            <a:xfrm rot="5400000">
              <a:off x="5884869" y="5233483"/>
              <a:ext cx="360280" cy="2105237"/>
            </a:xfrm>
            <a:prstGeom prst="bent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de seta reta 130"/>
            <p:cNvCxnSpPr>
              <a:stCxn id="125" idx="2"/>
              <a:endCxn id="126" idx="0"/>
            </p:cNvCxnSpPr>
            <p:nvPr/>
          </p:nvCxnSpPr>
          <p:spPr>
            <a:xfrm>
              <a:off x="5012390" y="6793901"/>
              <a:ext cx="0" cy="19812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aixaDeTexto 3"/>
          <p:cNvSpPr txBox="1"/>
          <p:nvPr/>
        </p:nvSpPr>
        <p:spPr>
          <a:xfrm>
            <a:off x="235671" y="1768314"/>
            <a:ext cx="3611685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ROVER </a:t>
            </a:r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(Integração e Avaliação de Sistemas)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motores 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 Mega 2560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Ponte H (Shield Super Motor Driver </a:t>
            </a:r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VNH5019)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Sonares (HC-SR04)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2 módulos GPS (</a:t>
            </a:r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GY-NEO6MV2)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Webcam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946</TotalTime>
  <Words>728</Words>
  <Application>Microsoft Office PowerPoint</Application>
  <PresentationFormat>Personalizar</PresentationFormat>
  <Paragraphs>139</Paragraphs>
  <Slides>22</Slides>
  <Notes>5</Notes>
  <HiddenSlides>0</HiddenSlides>
  <MMClips>1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22</vt:i4>
      </vt:variant>
    </vt:vector>
  </HeadingPairs>
  <TitlesOfParts>
    <vt:vector size="34" baseType="lpstr">
      <vt:lpstr>Arial</vt:lpstr>
      <vt:lpstr>Calibri</vt:lpstr>
      <vt:lpstr>Cambria Math</vt:lpstr>
      <vt:lpstr>DejaVu Sans</vt:lpstr>
      <vt:lpstr>Source Sans Pro</vt:lpstr>
      <vt:lpstr>Source Sans Pro Black</vt:lpstr>
      <vt:lpstr>Source Sans Pro Light</vt:lpstr>
      <vt:lpstr>Symbol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Takano</dc:creator>
  <dc:description/>
  <cp:lastModifiedBy>User</cp:lastModifiedBy>
  <cp:revision>71</cp:revision>
  <dcterms:created xsi:type="dcterms:W3CDTF">2019-04-24T15:57:17Z</dcterms:created>
  <dcterms:modified xsi:type="dcterms:W3CDTF">2019-06-11T23:00:09Z</dcterms:modified>
  <dc:language>pt-BR</dc:language>
</cp:coreProperties>
</file>